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8"/>
  </p:notesMasterIdLst>
  <p:sldIdLst>
    <p:sldId id="256" r:id="rId4"/>
    <p:sldId id="257" r:id="rId5"/>
    <p:sldId id="264" r:id="rId6"/>
    <p:sldId id="258" r:id="rId7"/>
    <p:sldId id="285" r:id="rId8"/>
    <p:sldId id="259" r:id="rId9"/>
    <p:sldId id="265" r:id="rId10"/>
    <p:sldId id="266" r:id="rId11"/>
    <p:sldId id="267" r:id="rId12"/>
    <p:sldId id="268" r:id="rId13"/>
    <p:sldId id="269" r:id="rId14"/>
    <p:sldId id="286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14" autoAdjust="0"/>
  </p:normalViewPr>
  <p:slideViewPr>
    <p:cSldViewPr>
      <p:cViewPr>
        <p:scale>
          <a:sx n="80" d="100"/>
          <a:sy n="80" d="100"/>
        </p:scale>
        <p:origin x="-111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uk-UA" noProof="0" smtClean="0">
                <a:sym typeface="Noteworthy Bold" charset="0"/>
              </a:rPr>
              <a:t>Second level</a:t>
            </a:r>
          </a:p>
          <a:p>
            <a:pPr lvl="2"/>
            <a:r>
              <a:rPr lang="uk-UA" noProof="0" smtClean="0">
                <a:sym typeface="Noteworthy Bold" charset="0"/>
              </a:rPr>
              <a:t>Third level</a:t>
            </a:r>
          </a:p>
          <a:p>
            <a:pPr lvl="3"/>
            <a:r>
              <a:rPr lang="uk-UA" noProof="0" smtClean="0">
                <a:sym typeface="Noteworthy Bold" charset="0"/>
              </a:rPr>
              <a:t>Fourth level</a:t>
            </a:r>
          </a:p>
          <a:p>
            <a:pPr lvl="4"/>
            <a:r>
              <a:rPr lang="uk-UA" noProof="0" smtClean="0">
                <a:sym typeface="Noteworthy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3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2700" y="1600200"/>
            <a:ext cx="1943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>
              <a:sym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76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76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>
              <a:sym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>
              <a:sym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4038600" cy="5257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uk-UA" smtClean="0">
                <a:sym typeface="Arial" pitchFamily="34" charset="0"/>
              </a:rPr>
              <a:t>Second level</a:t>
            </a:r>
          </a:p>
          <a:p>
            <a:pPr lvl="2"/>
            <a:r>
              <a:rPr lang="uk-UA" smtClean="0">
                <a:sym typeface="Arial" pitchFamily="34" charset="0"/>
              </a:rPr>
              <a:t>Third level</a:t>
            </a:r>
          </a:p>
          <a:p>
            <a:pPr lvl="3"/>
            <a:r>
              <a:rPr lang="uk-UA" smtClean="0">
                <a:sym typeface="Arial" pitchFamily="34" charset="0"/>
              </a:rPr>
              <a:t>Fourth level</a:t>
            </a:r>
          </a:p>
          <a:p>
            <a:pPr lvl="4"/>
            <a:r>
              <a:rPr lang="uk-UA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uk-UA" smtClean="0">
                <a:sym typeface="Arial" pitchFamily="34" charset="0"/>
              </a:rPr>
              <a:t>Second level</a:t>
            </a:r>
          </a:p>
          <a:p>
            <a:pPr lvl="2"/>
            <a:r>
              <a:rPr lang="uk-UA" smtClean="0">
                <a:sym typeface="Arial" pitchFamily="34" charset="0"/>
              </a:rPr>
              <a:t>Third level</a:t>
            </a:r>
          </a:p>
          <a:p>
            <a:pPr lvl="3"/>
            <a:r>
              <a:rPr lang="uk-UA" smtClean="0">
                <a:sym typeface="Arial" pitchFamily="34" charset="0"/>
              </a:rPr>
              <a:t>Fourth level</a:t>
            </a:r>
          </a:p>
          <a:p>
            <a:pPr lvl="4"/>
            <a:r>
              <a:rPr lang="uk-UA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714488"/>
            <a:ext cx="9144000" cy="1085847"/>
          </a:xfrm>
        </p:spPr>
        <p:txBody>
          <a:bodyPr/>
          <a:lstStyle/>
          <a:p>
            <a:pPr algn="ctr"/>
            <a:r>
              <a:rPr lang="uk-UA" sz="4400" dirty="0" smtClean="0"/>
              <a:t> </a:t>
            </a:r>
            <a:r>
              <a:rPr lang="uk-UA" sz="4400" b="1" i="1" dirty="0" smtClean="0">
                <a:solidFill>
                  <a:srgbClr val="FF0000"/>
                </a:solidFill>
              </a:rPr>
              <a:t>Приточно-вытяжные компактные установки </a:t>
            </a:r>
            <a:r>
              <a:rPr lang="en-US" sz="4400" b="1" i="1" dirty="0" smtClean="0">
                <a:solidFill>
                  <a:srgbClr val="FF0000"/>
                </a:solidFill>
              </a:rPr>
              <a:t>FGT </a:t>
            </a:r>
            <a:endParaRPr lang="uk-UA" sz="4400" dirty="0" smtClean="0">
              <a:solidFill>
                <a:srgbClr val="FF0000"/>
              </a:solidFill>
            </a:endParaRPr>
          </a:p>
        </p:txBody>
      </p:sp>
      <p:pic>
        <p:nvPicPr>
          <p:cNvPr id="3077" name="Picture 3" descr="FRIV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300" y="44450"/>
            <a:ext cx="2627313" cy="11191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124" name="AutoShape 4"/>
          <p:cNvSpPr>
            <a:spLocks/>
          </p:cNvSpPr>
          <p:nvPr/>
        </p:nvSpPr>
        <p:spPr bwMode="auto">
          <a:xfrm>
            <a:off x="250825" y="211138"/>
            <a:ext cx="8137525" cy="723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b"/>
          <a:lstStyle/>
          <a:p>
            <a:pPr defTabSz="914400">
              <a:defRPr/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GmbH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3080" name="Picture 7" descr="im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4357688"/>
            <a:ext cx="1049337" cy="10683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58" y="550070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err="1" smtClean="0">
                <a:solidFill>
                  <a:schemeClr val="bg1"/>
                </a:solidFill>
              </a:rPr>
              <a:t>плоское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err="1" smtClean="0">
                <a:solidFill>
                  <a:schemeClr val="bg1"/>
                </a:solidFill>
              </a:rPr>
              <a:t>исполнение</a:t>
            </a:r>
            <a:r>
              <a:rPr lang="uk-UA" sz="2400" b="1" i="1" dirty="0" smtClean="0">
                <a:solidFill>
                  <a:schemeClr val="bg1"/>
                </a:solidFill>
              </a:rPr>
              <a:t>... </a:t>
            </a:r>
            <a:r>
              <a:rPr lang="uk-UA" sz="2400" b="1" i="1" dirty="0" err="1" smtClean="0">
                <a:solidFill>
                  <a:schemeClr val="bg1"/>
                </a:solidFill>
              </a:rPr>
              <a:t>энергоэффективные</a:t>
            </a:r>
            <a:r>
              <a:rPr lang="uk-UA" sz="2400" b="1" i="1" dirty="0" smtClean="0">
                <a:solidFill>
                  <a:schemeClr val="bg1"/>
                </a:solidFill>
              </a:rPr>
              <a:t>... </a:t>
            </a:r>
            <a:r>
              <a:rPr lang="uk-UA" sz="2400" b="1" i="1" dirty="0" err="1" smtClean="0">
                <a:solidFill>
                  <a:schemeClr val="bg1"/>
                </a:solidFill>
              </a:rPr>
              <a:t>экономия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err="1" smtClean="0">
                <a:solidFill>
                  <a:schemeClr val="bg1"/>
                </a:solidFill>
              </a:rPr>
              <a:t>места</a:t>
            </a:r>
            <a:r>
              <a:rPr lang="uk-UA" sz="2400" b="1" i="1" dirty="0" smtClean="0">
                <a:solidFill>
                  <a:schemeClr val="bg1"/>
                </a:solidFill>
              </a:rPr>
              <a:t>…</a:t>
            </a:r>
            <a:r>
              <a:rPr lang="uk-UA" sz="2400" b="1" i="1" dirty="0" err="1" smtClean="0">
                <a:solidFill>
                  <a:schemeClr val="bg1"/>
                </a:solidFill>
              </a:rPr>
              <a:t>быстрый</a:t>
            </a:r>
            <a:r>
              <a:rPr lang="uk-UA" sz="2400" b="1" i="1" dirty="0" smtClean="0">
                <a:solidFill>
                  <a:schemeClr val="bg1"/>
                </a:solidFill>
              </a:rPr>
              <a:t> монтаж...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70" name="AutoShape 14"/>
          <p:cNvSpPr>
            <a:spLocks/>
          </p:cNvSpPr>
          <p:nvPr/>
        </p:nvSpPr>
        <p:spPr bwMode="auto">
          <a:xfrm>
            <a:off x="3767138" y="2184400"/>
            <a:ext cx="287337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uk-UA"/>
          </a:p>
        </p:txBody>
      </p:sp>
      <p:pic>
        <p:nvPicPr>
          <p:cNvPr id="15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6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229600" cy="428628"/>
          </a:xfrm>
        </p:spPr>
        <p:txBody>
          <a:bodyPr/>
          <a:lstStyle/>
          <a:p>
            <a:pPr defTabSz="914400" eaLnBrk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r>
              <a:rPr lang="ru-RU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_Монтаж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</a:t>
            </a:r>
            <a:endParaRPr lang="uk-UA" sz="32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743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4643438" y="1214422"/>
            <a:ext cx="4225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Соединение модулей и потолочный монтаж: </a:t>
            </a:r>
            <a:endParaRPr lang="uk-UA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86216" y="1571612"/>
            <a:ext cx="4857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Монтажный кронштейн в сборе. с винтами       4 шт.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err="1" smtClean="0"/>
              <a:t>Элементы</a:t>
            </a:r>
            <a:r>
              <a:rPr lang="uk-UA" sz="1400" dirty="0" smtClean="0"/>
              <a:t> </a:t>
            </a:r>
            <a:r>
              <a:rPr lang="uk-UA" sz="1400" dirty="0" err="1" smtClean="0"/>
              <a:t>изоляции</a:t>
            </a:r>
            <a:r>
              <a:rPr lang="uk-UA" sz="1400" dirty="0" smtClean="0"/>
              <a:t>                                            4 шт.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Резьбовые стержни M8 длиной 11 см                4 шт.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Прочный дюбель M 8                                           4 шт.  </a:t>
            </a:r>
            <a:r>
              <a:rPr lang="uk-UA" sz="1400" dirty="0" smtClean="0"/>
              <a:t> </a:t>
            </a:r>
            <a:endParaRPr lang="uk-UA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2786058"/>
            <a:ext cx="2205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err="1" smtClean="0"/>
              <a:t>Соединение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модулей</a:t>
            </a:r>
            <a:r>
              <a:rPr lang="uk-UA" sz="1400" b="1" dirty="0" smtClean="0"/>
              <a:t>: </a:t>
            </a:r>
            <a:endParaRPr lang="uk-UA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3071810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На 4-х углах модулей плоской установки расположены отверстия с внутренней резьбой М8 для фиксации соединительных и монтажных кронштейнов. 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Модули связаны </a:t>
            </a:r>
            <a:r>
              <a:rPr lang="ru-RU" dirty="0" smtClean="0"/>
              <a:t>с </a:t>
            </a:r>
            <a:r>
              <a:rPr lang="ru-RU" dirty="0" smtClean="0"/>
              <a:t>этими </a:t>
            </a:r>
            <a:r>
              <a:rPr lang="ru-RU" dirty="0" smtClean="0"/>
              <a:t>кронштейнами 2-мя </a:t>
            </a:r>
            <a:r>
              <a:rPr lang="ru-RU" dirty="0" err="1" smtClean="0"/>
              <a:t>гаечно</a:t>
            </a:r>
            <a:r>
              <a:rPr lang="ru-RU" dirty="0" smtClean="0"/>
              <a:t>- болтовыми соединениями М8х20. </a:t>
            </a:r>
          </a:p>
          <a:p>
            <a:pPr algn="just"/>
            <a:r>
              <a:rPr lang="ru-RU" dirty="0" smtClean="0"/>
              <a:t>Уплотнение соединения модулей осуществляется односторонней клейкой лентой. </a:t>
            </a:r>
            <a:endParaRPr lang="uk-U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000372"/>
            <a:ext cx="14382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571472" y="4643446"/>
            <a:ext cx="2890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П о т о л о ч </a:t>
            </a:r>
            <a:r>
              <a:rPr lang="ru-RU" sz="1400" b="1" dirty="0" err="1" smtClean="0"/>
              <a:t>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ы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</a:t>
            </a:r>
            <a:r>
              <a:rPr lang="ru-RU" sz="1400" b="1" dirty="0" smtClean="0"/>
              <a:t> м о </a:t>
            </a:r>
            <a:r>
              <a:rPr lang="ru-RU" sz="1400" b="1" dirty="0" err="1" smtClean="0"/>
              <a:t>н</a:t>
            </a:r>
            <a:r>
              <a:rPr lang="ru-RU" sz="1400" b="1" dirty="0" smtClean="0"/>
              <a:t> т а ж : </a:t>
            </a:r>
            <a:endParaRPr lang="uk-UA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5072074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Соединительные и монтажные кронштейны имеют отверстия для </a:t>
            </a:r>
            <a:r>
              <a:rPr lang="ru-RU" dirty="0" err="1" smtClean="0"/>
              <a:t>виброизоляционных</a:t>
            </a:r>
            <a:r>
              <a:rPr lang="ru-RU" dirty="0" smtClean="0"/>
              <a:t> элементов. </a:t>
            </a:r>
          </a:p>
          <a:p>
            <a:pPr algn="just"/>
            <a:r>
              <a:rPr lang="ru-RU" dirty="0" smtClean="0"/>
              <a:t>Модули плоской установки могут быть смонтированы с возможностью демонтажа по- отдельности. </a:t>
            </a:r>
            <a:endParaRPr lang="uk-UA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643446"/>
            <a:ext cx="1438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85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85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8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85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8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85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294" name="AutoShape 14"/>
          <p:cNvSpPr>
            <a:spLocks/>
          </p:cNvSpPr>
          <p:nvPr/>
        </p:nvSpPr>
        <p:spPr bwMode="auto">
          <a:xfrm>
            <a:off x="3767138" y="2184400"/>
            <a:ext cx="287337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uk-UA"/>
          </a:p>
        </p:txBody>
      </p:sp>
      <p:sp>
        <p:nvSpPr>
          <p:cNvPr id="13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14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229600" cy="428628"/>
          </a:xfrm>
        </p:spPr>
        <p:txBody>
          <a:bodyPr/>
          <a:lstStyle/>
          <a:p>
            <a:pPr defTabSz="914400" eaLnBrk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r>
              <a:rPr lang="ru-RU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_Регулирование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температуры</a:t>
            </a:r>
            <a:endParaRPr lang="uk-UA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1600200"/>
            <a:ext cx="7686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714348" y="5357826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Управление температурой в помещении для применения с или без внешних источников тепла. </a:t>
            </a:r>
            <a:endParaRPr lang="uk-UA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5857892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Нагрузку по отоплению можно разделить в любом соотношении между базовой системой отопления и системой вентиляции. </a:t>
            </a:r>
            <a:endParaRPr lang="uk-UA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6334780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При этом, регулировка основной системы отопления не мешает регулированию комнатной температуры. </a:t>
            </a:r>
            <a:endParaRPr lang="uk-UA" sz="1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14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229600" cy="428628"/>
          </a:xfrm>
        </p:spPr>
        <p:txBody>
          <a:bodyPr/>
          <a:lstStyle/>
          <a:p>
            <a:pPr defTabSz="914400" eaLnBrk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_Подбор и расчёт</a:t>
            </a:r>
            <a:endParaRPr lang="uk-UA" sz="32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6143644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 Возможность подбора типоразмера и расчёт установки в программе </a:t>
            </a:r>
            <a:r>
              <a:rPr lang="en-US" sz="1400" dirty="0" smtClean="0"/>
              <a:t>Air Calc</a:t>
            </a:r>
            <a:r>
              <a:rPr lang="ru-RU" sz="1400" dirty="0" smtClean="0"/>
              <a:t> </a:t>
            </a:r>
            <a:endParaRPr lang="uk-UA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7086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18" name="AutoShape 14"/>
          <p:cNvSpPr>
            <a:spLocks/>
          </p:cNvSpPr>
          <p:nvPr/>
        </p:nvSpPr>
        <p:spPr bwMode="auto">
          <a:xfrm>
            <a:off x="3767138" y="2184400"/>
            <a:ext cx="287337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uk-UA"/>
          </a:p>
        </p:txBody>
      </p:sp>
      <p:pic>
        <p:nvPicPr>
          <p:cNvPr id="13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4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229600" cy="428628"/>
          </a:xfrm>
        </p:spPr>
        <p:txBody>
          <a:bodyPr/>
          <a:lstStyle/>
          <a:p>
            <a:pPr defTabSz="914400" eaLnBrk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</a:t>
            </a:r>
            <a:r>
              <a:rPr lang="uk-UA" sz="3200" b="1" dirty="0" err="1" smtClean="0"/>
              <a:t>Возможности</a:t>
            </a:r>
            <a:r>
              <a:rPr lang="uk-UA" sz="3200" b="1" dirty="0" smtClean="0"/>
              <a:t>: </a:t>
            </a:r>
            <a:endParaRPr lang="uk-UA" sz="32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1428736"/>
            <a:ext cx="792961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высокоэффективные </a:t>
            </a:r>
            <a:r>
              <a:rPr lang="ru-RU" sz="1400" b="1" dirty="0" smtClean="0"/>
              <a:t>экономичные вентиляторы с </a:t>
            </a:r>
            <a:r>
              <a:rPr lang="ru-RU" sz="1400" b="1" dirty="0" smtClean="0"/>
              <a:t>ЕС-приводом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высокоэффективный противоточный рекуператор тепла из алюминия с КПД до 90%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со 100% байпасом для функции "свободного охлаждения" летом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большая площадь сечения для низких внутренних потерь давления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очень низкий уровень шума за счёт оптимизации вентиляторов и высококачественной изоляции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3 типоразмера, производительность по воздуху до 2 200м³/ч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компактное исполнение, низкий профиль, удобны для потолочного монтажа, занимает мало места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простота монтажа, чистки и технического обслуживания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щит управления смонтированный на корпусе установки, со специальной </a:t>
            </a:r>
            <a:r>
              <a:rPr lang="ru-RU" sz="1400" b="1" dirty="0" err="1" smtClean="0"/>
              <a:t>интелектуальной</a:t>
            </a:r>
            <a:r>
              <a:rPr lang="ru-RU" sz="1400" b="1" dirty="0" smtClean="0"/>
              <a:t> системой регулирования (</a:t>
            </a:r>
            <a:r>
              <a:rPr lang="ru-RU" sz="1400" b="1" dirty="0" err="1" smtClean="0"/>
              <a:t>Plug&amp;Play</a:t>
            </a:r>
            <a:r>
              <a:rPr lang="ru-RU" sz="1400" b="1" dirty="0" smtClean="0"/>
              <a:t>) для быстрой установки и простого ввода в эксплуатацию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пульт дистанционного управления с дисплеем для настройки рабочих параметров и контроля работы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регистр предварительного нагрева для защиты рекуператора от замораживания, обеспечивает работу устройства при температурах наружного воздуха до -20°С и вытяжного +20°С без замерзания и измене- </a:t>
            </a:r>
            <a:r>
              <a:rPr lang="ru-RU" sz="1400" b="1" dirty="0" err="1" smtClean="0"/>
              <a:t>ния</a:t>
            </a:r>
            <a:r>
              <a:rPr lang="ru-RU" sz="1400" b="1" dirty="0" smtClean="0"/>
              <a:t> объёма воздуха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</a:t>
            </a:r>
            <a:r>
              <a:rPr lang="uk-UA" sz="1400" b="1" dirty="0" smtClean="0"/>
              <a:t>доступно </a:t>
            </a:r>
            <a:r>
              <a:rPr lang="uk-UA" sz="1400" b="1" dirty="0" err="1" smtClean="0"/>
              <a:t>использование</a:t>
            </a:r>
            <a:r>
              <a:rPr lang="uk-UA" sz="1400" b="1" dirty="0" smtClean="0"/>
              <a:t> модуля </a:t>
            </a:r>
            <a:r>
              <a:rPr lang="uk-UA" sz="1400" b="1" dirty="0" err="1" smtClean="0"/>
              <a:t>шумоглушителя</a:t>
            </a:r>
            <a:r>
              <a:rPr lang="uk-UA" sz="1400" b="1" dirty="0" smtClean="0"/>
              <a:t> </a:t>
            </a:r>
            <a:r>
              <a:rPr lang="ru-RU" sz="1400" b="1" dirty="0" smtClean="0"/>
              <a:t> </a:t>
            </a:r>
            <a:endParaRPr lang="uk-UA" sz="14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18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14" name="Picture 3" descr="FRIVENT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8" name="AutoShape 4"/>
          <p:cNvSpPr>
            <a:spLocks/>
          </p:cNvSpPr>
          <p:nvPr/>
        </p:nvSpPr>
        <p:spPr bwMode="auto">
          <a:xfrm>
            <a:off x="500034" y="5929330"/>
            <a:ext cx="8207375" cy="7143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ctr" defTabSz="914400"/>
            <a:r>
              <a:rPr lang="uk-UA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Благодарим за внимание</a:t>
            </a:r>
            <a:endParaRPr lang="uk-UA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2257428"/>
          </a:xfrm>
        </p:spPr>
        <p:txBody>
          <a:bodyPr/>
          <a:lstStyle/>
          <a:p>
            <a:pPr algn="l" eaLnBrk="1">
              <a:spcBef>
                <a:spcPts val="600"/>
              </a:spcBef>
              <a:buFont typeface="Calibri" pitchFamily="34" charset="0"/>
              <a:buChar char="•"/>
            </a:pPr>
            <a:r>
              <a:rPr lang="ru-RU" sz="2000" dirty="0" smtClean="0">
                <a:latin typeface="+mj-lt"/>
              </a:rPr>
              <a:t>Компактная приточно-вытяжная установка с высокоэффективной утилизацией тепла при помощи противоточного теплообменника </a:t>
            </a:r>
            <a:endParaRPr lang="en-US" sz="2000" dirty="0" smtClean="0">
              <a:latin typeface="+mj-lt"/>
            </a:endParaRPr>
          </a:p>
          <a:p>
            <a:pPr algn="l" eaLnBrk="1">
              <a:spcBef>
                <a:spcPts val="600"/>
              </a:spcBef>
              <a:buFont typeface="Calibri" pitchFamily="34" charset="0"/>
              <a:buChar char="•"/>
            </a:pPr>
            <a:r>
              <a:rPr lang="uk-UA" sz="2000" dirty="0" smtClean="0">
                <a:latin typeface="+mj-lt"/>
                <a:sym typeface="Helvetica" charset="0"/>
              </a:rPr>
              <a:t>Для </a:t>
            </a:r>
            <a:r>
              <a:rPr lang="uk-UA" sz="2000" dirty="0" err="1" smtClean="0">
                <a:latin typeface="+mj-lt"/>
                <a:sym typeface="Helvetica" charset="0"/>
              </a:rPr>
              <a:t>внутренней</a:t>
            </a:r>
            <a:r>
              <a:rPr lang="uk-UA" sz="2000" dirty="0" smtClean="0">
                <a:latin typeface="+mj-lt"/>
                <a:sym typeface="Helvetica" charset="0"/>
              </a:rPr>
              <a:t> установки, с </a:t>
            </a:r>
            <a:r>
              <a:rPr lang="uk-UA" sz="2000" dirty="0" err="1" smtClean="0">
                <a:latin typeface="+mj-lt"/>
                <a:sym typeface="Helvetica" charset="0"/>
              </a:rPr>
              <a:t>изоляцией</a:t>
            </a:r>
            <a:r>
              <a:rPr lang="uk-UA" sz="2000" dirty="0" smtClean="0">
                <a:latin typeface="+mj-lt"/>
                <a:sym typeface="Helvetica" charset="0"/>
              </a:rPr>
              <a:t> ISO35, </a:t>
            </a:r>
            <a:r>
              <a:rPr lang="uk-UA" sz="2000" dirty="0" err="1" smtClean="0">
                <a:latin typeface="+mj-lt"/>
                <a:sym typeface="Helvetica" charset="0"/>
              </a:rPr>
              <a:t>панели</a:t>
            </a:r>
            <a:r>
              <a:rPr lang="uk-UA" sz="2000" dirty="0" smtClean="0">
                <a:latin typeface="+mj-lt"/>
                <a:sym typeface="Helvetica" charset="0"/>
              </a:rPr>
              <a:t> </a:t>
            </a:r>
            <a:r>
              <a:rPr lang="uk-UA" sz="2000" dirty="0" err="1" smtClean="0">
                <a:latin typeface="+mj-lt"/>
                <a:sym typeface="Helvetica" charset="0"/>
              </a:rPr>
              <a:t>из</a:t>
            </a:r>
            <a:r>
              <a:rPr lang="uk-UA" sz="2000" dirty="0" smtClean="0">
                <a:latin typeface="+mj-lt"/>
                <a:sym typeface="Helvetica" charset="0"/>
              </a:rPr>
              <a:t> </a:t>
            </a:r>
            <a:r>
              <a:rPr lang="uk-UA" sz="2000" dirty="0" err="1" smtClean="0">
                <a:latin typeface="+mj-lt"/>
                <a:sym typeface="Helvetica" charset="0"/>
              </a:rPr>
              <a:t>оцинкованной</a:t>
            </a:r>
            <a:r>
              <a:rPr lang="uk-UA" sz="2000" dirty="0" smtClean="0">
                <a:latin typeface="+mj-lt"/>
                <a:sym typeface="Helvetica" charset="0"/>
              </a:rPr>
              <a:t> стали </a:t>
            </a:r>
            <a:r>
              <a:rPr lang="uk-UA" sz="2000" dirty="0" err="1" smtClean="0">
                <a:latin typeface="+mj-lt"/>
                <a:sym typeface="Helvetica" charset="0"/>
              </a:rPr>
              <a:t>или</a:t>
            </a:r>
            <a:r>
              <a:rPr lang="uk-UA" sz="2000" dirty="0" smtClean="0">
                <a:latin typeface="+mj-lt"/>
                <a:sym typeface="Helvetica" charset="0"/>
              </a:rPr>
              <a:t> </a:t>
            </a:r>
            <a:r>
              <a:rPr lang="uk-UA" sz="2000" dirty="0" err="1" smtClean="0">
                <a:latin typeface="+mj-lt"/>
                <a:sym typeface="Helvetica" charset="0"/>
              </a:rPr>
              <a:t>окрашены</a:t>
            </a:r>
            <a:r>
              <a:rPr lang="uk-UA" sz="2000" dirty="0" smtClean="0">
                <a:latin typeface="+mj-lt"/>
                <a:sym typeface="Helvetica" charset="0"/>
              </a:rPr>
              <a:t> по </a:t>
            </a:r>
            <a:r>
              <a:rPr lang="uk-UA" sz="2000" dirty="0" err="1" smtClean="0">
                <a:latin typeface="+mj-lt"/>
                <a:sym typeface="Helvetica" charset="0"/>
              </a:rPr>
              <a:t>палитре</a:t>
            </a:r>
            <a:r>
              <a:rPr lang="uk-UA" sz="2000" dirty="0" smtClean="0">
                <a:latin typeface="+mj-lt"/>
                <a:sym typeface="Helvetica" charset="0"/>
              </a:rPr>
              <a:t> </a:t>
            </a:r>
            <a:r>
              <a:rPr lang="en-US" sz="2000" dirty="0" smtClean="0">
                <a:latin typeface="+mj-lt"/>
                <a:sym typeface="Helvetica" charset="0"/>
              </a:rPr>
              <a:t>RAL 9010</a:t>
            </a:r>
            <a:endParaRPr lang="uk-UA" sz="2000" dirty="0" smtClean="0">
              <a:latin typeface="+mj-lt"/>
              <a:sym typeface="Helvetica" charset="0"/>
            </a:endParaRPr>
          </a:p>
          <a:p>
            <a:pPr algn="l" eaLnBrk="1">
              <a:spcBef>
                <a:spcPts val="600"/>
              </a:spcBef>
              <a:buFont typeface="Calibri" pitchFamily="34" charset="0"/>
              <a:buChar char="•"/>
            </a:pPr>
            <a:r>
              <a:rPr lang="ru-RU" sz="2000" dirty="0" smtClean="0">
                <a:latin typeface="+mj-lt"/>
              </a:rPr>
              <a:t>Экономичные высокоэффективные вентиляторы с EC-приводом. </a:t>
            </a:r>
            <a:endParaRPr lang="uk-UA" sz="2000" dirty="0" smtClean="0">
              <a:latin typeface="+mj-lt"/>
              <a:sym typeface="Helvetica" charset="0"/>
            </a:endParaRPr>
          </a:p>
          <a:p>
            <a:pPr algn="l" eaLnBrk="1">
              <a:spcBef>
                <a:spcPts val="600"/>
              </a:spcBef>
              <a:buFont typeface="Calibri" pitchFamily="34" charset="0"/>
              <a:buChar char="•"/>
            </a:pPr>
            <a:r>
              <a:rPr lang="uk-UA" sz="2000" dirty="0" err="1" smtClean="0">
                <a:latin typeface="+mj-lt"/>
                <a:sym typeface="Helvetica" charset="0"/>
              </a:rPr>
              <a:t>Со</a:t>
            </a:r>
            <a:r>
              <a:rPr lang="uk-UA" sz="2000" dirty="0" smtClean="0">
                <a:latin typeface="+mj-lt"/>
                <a:sym typeface="Helvetica" charset="0"/>
              </a:rPr>
              <a:t> </a:t>
            </a:r>
            <a:r>
              <a:rPr lang="uk-UA" sz="2000" dirty="0" err="1" smtClean="0">
                <a:latin typeface="+mj-lt"/>
                <a:sym typeface="Helvetica" charset="0"/>
              </a:rPr>
              <a:t>встроенным</a:t>
            </a:r>
            <a:r>
              <a:rPr lang="uk-UA" sz="2000" dirty="0" smtClean="0">
                <a:latin typeface="+mj-lt"/>
                <a:sym typeface="Helvetica" charset="0"/>
              </a:rPr>
              <a:t> </a:t>
            </a:r>
            <a:r>
              <a:rPr lang="uk-UA" sz="2000" dirty="0" err="1" smtClean="0">
                <a:latin typeface="+mj-lt"/>
                <a:sym typeface="Helvetica" charset="0"/>
              </a:rPr>
              <a:t>регулированием</a:t>
            </a:r>
            <a:endParaRPr lang="uk-UA" sz="2000" dirty="0" smtClean="0">
              <a:latin typeface="+mj-lt"/>
              <a:sym typeface="Helvetica" charset="0"/>
            </a:endParaRPr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4101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defTabSz="914400" eaLnBrk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dirty="0" smtClean="0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9" name="Рисунок 8" descr="FG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714752"/>
            <a:ext cx="7486650" cy="3019425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/>
      <p:bldP spid="6146" grpId="0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8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1500198" cy="357190"/>
          </a:xfrm>
        </p:spPr>
        <p:txBody>
          <a:bodyPr/>
          <a:lstStyle/>
          <a:p>
            <a:pPr defTabSz="914400" eaLnBrk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dirty="0" smtClean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5257800"/>
          </a:xfrm>
        </p:spPr>
        <p:txBody>
          <a:bodyPr/>
          <a:lstStyle/>
          <a:p>
            <a:pPr algn="just"/>
            <a:r>
              <a:rPr lang="ru-RU" sz="1400" b="1" u="sng" dirty="0" smtClean="0">
                <a:latin typeface="+mj-lt"/>
              </a:rPr>
              <a:t>Комплектация: </a:t>
            </a:r>
            <a:endParaRPr lang="uk-UA" sz="1400" dirty="0" smtClean="0">
              <a:latin typeface="+mj-lt"/>
            </a:endParaRPr>
          </a:p>
          <a:p>
            <a:pPr algn="just"/>
            <a:endParaRPr lang="ru-RU" sz="1400" dirty="0" smtClean="0">
              <a:latin typeface="+mj-lt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1400" b="1" dirty="0" smtClean="0">
                <a:latin typeface="+mj-lt"/>
              </a:rPr>
              <a:t>Корпус</a:t>
            </a:r>
            <a:r>
              <a:rPr lang="ru-RU" sz="1400" b="1" dirty="0" smtClean="0">
                <a:latin typeface="+mj-lt"/>
              </a:rPr>
              <a:t>: </a:t>
            </a:r>
            <a:r>
              <a:rPr lang="ru-RU" sz="1400" dirty="0" err="1" smtClean="0">
                <a:latin typeface="+mj-lt"/>
              </a:rPr>
              <a:t>экстра-плоское</a:t>
            </a:r>
            <a:r>
              <a:rPr lang="ru-RU" sz="1400" dirty="0" smtClean="0">
                <a:latin typeface="+mj-lt"/>
              </a:rPr>
              <a:t> исполнение, идеально подходит для монтажа в подвесных потолках, оцинкованный, звукоизоляционная панель толщиной 35 мм, с алюминиевым профилем рамы, негорючая изоляция из минеральной ваты, низкий уровень шума, простота монтажа, принадлежности для крепления корпуса и соединения модулей. Внешняя панель оцинкована и покрашена в белый цвет (по RAL 9010), внутренняя оцинкована. </a:t>
            </a:r>
            <a:endParaRPr lang="uk-UA" sz="1400" dirty="0" smtClean="0">
              <a:latin typeface="+mj-lt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1400" b="1" dirty="0" smtClean="0">
                <a:latin typeface="+mj-lt"/>
              </a:rPr>
              <a:t> Теплоутилизатор: </a:t>
            </a:r>
            <a:r>
              <a:rPr lang="ru-RU" sz="1400" dirty="0" smtClean="0">
                <a:latin typeface="+mj-lt"/>
              </a:rPr>
              <a:t>высокоэффективный противоточный теплообменник из алюминия с высокой степенью рекуперации, с функциями оттаивания и свободного охлаждения, со стойкой к коррозии ванной для конденсата.</a:t>
            </a:r>
            <a:endParaRPr lang="uk-UA" sz="1400" dirty="0" smtClean="0">
              <a:latin typeface="+mj-lt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1400" b="1" dirty="0" err="1" smtClean="0">
                <a:latin typeface="+mj-lt"/>
              </a:rPr>
              <a:t>Вентиляторы</a:t>
            </a:r>
            <a:r>
              <a:rPr lang="uk-UA" sz="1400" b="1" dirty="0" smtClean="0">
                <a:latin typeface="+mj-lt"/>
              </a:rPr>
              <a:t>:</a:t>
            </a:r>
            <a:r>
              <a:rPr lang="uk-UA" sz="1400" dirty="0" smtClean="0">
                <a:latin typeface="+mj-lt"/>
              </a:rPr>
              <a:t>в</a:t>
            </a:r>
            <a:r>
              <a:rPr lang="ru-RU" sz="1400" dirty="0" err="1" smtClean="0">
                <a:latin typeface="+mj-lt"/>
              </a:rPr>
              <a:t>ысокопроизводительные</a:t>
            </a:r>
            <a:r>
              <a:rPr lang="ru-RU" sz="1400" dirty="0" smtClean="0">
                <a:latin typeface="+mj-lt"/>
              </a:rPr>
              <a:t> центробежные вентиляторы для высокой эффективности с загнутыми назад лопастями, со свободновращающимся рабочим колесом, статически и динамически сбалансированным по DIN1940, качество балансировки G 6.3 в двух плоскостях; прямой привод с электронным коммутируемым внешним ротором с интегрированной силовой электроникой. Встроенный PID-регулятор позволяет, наряду с пропорциональным управлением, устанавливать скорость реагирования двигателя на изменение управляющего сигнала.   </a:t>
            </a:r>
            <a:endParaRPr lang="uk-UA" sz="14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1400" b="1" dirty="0" err="1" smtClean="0">
                <a:latin typeface="+mj-lt"/>
              </a:rPr>
              <a:t>Фильтры</a:t>
            </a:r>
            <a:r>
              <a:rPr lang="uk-UA" sz="1400" b="1" dirty="0" smtClean="0">
                <a:latin typeface="+mj-lt"/>
              </a:rPr>
              <a:t>: </a:t>
            </a:r>
            <a:r>
              <a:rPr lang="ru-RU" sz="1400" dirty="0" smtClean="0">
                <a:latin typeface="+mj-lt"/>
              </a:rPr>
              <a:t>для приточного и вытяжного воздуха, вынимаются вниз, класс М5 и выше. </a:t>
            </a:r>
            <a:endParaRPr lang="uk-UA" sz="1400" dirty="0">
              <a:latin typeface="+mj-lt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7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8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1685908" cy="500066"/>
          </a:xfrm>
        </p:spPr>
        <p:txBody>
          <a:bodyPr/>
          <a:lstStyle/>
          <a:p>
            <a:pPr defTabSz="914400" eaLnBrk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dirty="0" smtClean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257800"/>
          </a:xfrm>
        </p:spPr>
        <p:txBody>
          <a:bodyPr/>
          <a:lstStyle/>
          <a:p>
            <a:pPr algn="just"/>
            <a:r>
              <a:rPr lang="uk-UA" sz="1400" b="1" u="sng" dirty="0" err="1" smtClean="0">
                <a:latin typeface="+mj-lt"/>
              </a:rPr>
              <a:t>Принадлежности</a:t>
            </a:r>
            <a:r>
              <a:rPr lang="uk-UA" sz="1400" b="1" u="sng" dirty="0" smtClean="0">
                <a:latin typeface="+mj-lt"/>
              </a:rPr>
              <a:t> и </a:t>
            </a:r>
            <a:r>
              <a:rPr lang="uk-UA" sz="1400" b="1" u="sng" dirty="0" err="1" smtClean="0">
                <a:latin typeface="+mj-lt"/>
              </a:rPr>
              <a:t>опции</a:t>
            </a:r>
            <a:r>
              <a:rPr lang="uk-UA" sz="1400" b="1" u="sng" dirty="0" smtClean="0">
                <a:latin typeface="+mj-lt"/>
              </a:rPr>
              <a:t>:</a:t>
            </a:r>
          </a:p>
          <a:p>
            <a:pPr algn="just"/>
            <a:r>
              <a:rPr lang="uk-UA" sz="1400" b="1" dirty="0" err="1" smtClean="0">
                <a:latin typeface="+mj-lt"/>
              </a:rPr>
              <a:t>Нагреватель</a:t>
            </a:r>
            <a:r>
              <a:rPr lang="uk-UA" sz="1400" b="1" dirty="0" smtClean="0">
                <a:latin typeface="+mj-lt"/>
              </a:rPr>
              <a:t> </a:t>
            </a:r>
            <a:r>
              <a:rPr lang="uk-UA" sz="1400" b="1" dirty="0" err="1" smtClean="0">
                <a:latin typeface="+mj-lt"/>
              </a:rPr>
              <a:t>приточного</a:t>
            </a:r>
            <a:r>
              <a:rPr lang="uk-UA" sz="1400" b="1" dirty="0" smtClean="0">
                <a:latin typeface="+mj-lt"/>
              </a:rPr>
              <a:t> </a:t>
            </a:r>
            <a:r>
              <a:rPr lang="uk-UA" sz="1400" b="1" dirty="0" err="1" smtClean="0">
                <a:latin typeface="+mj-lt"/>
              </a:rPr>
              <a:t>воздуха</a:t>
            </a:r>
            <a:r>
              <a:rPr lang="uk-UA" sz="1400" b="1" dirty="0" smtClean="0">
                <a:latin typeface="+mj-lt"/>
              </a:rPr>
              <a:t>: </a:t>
            </a:r>
            <a:endParaRPr lang="uk-UA" sz="1400" dirty="0" smtClean="0">
              <a:latin typeface="+mj-lt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uk-UA" sz="1400" b="1" dirty="0" smtClean="0">
                <a:latin typeface="+mj-lt"/>
              </a:rPr>
              <a:t>Водяной </a:t>
            </a:r>
            <a:r>
              <a:rPr lang="uk-UA" sz="1400" b="1" dirty="0" err="1" smtClean="0">
                <a:latin typeface="+mj-lt"/>
              </a:rPr>
              <a:t>нагреватель</a:t>
            </a:r>
            <a:r>
              <a:rPr lang="ru-RU" sz="1400" b="1" dirty="0" smtClean="0">
                <a:latin typeface="+mj-lt"/>
              </a:rPr>
              <a:t>: </a:t>
            </a:r>
            <a:r>
              <a:rPr lang="uk-UA" sz="1400" dirty="0" err="1" smtClean="0">
                <a:latin typeface="+mj-lt"/>
              </a:rPr>
              <a:t>медно-алюминиевое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испол­нение</a:t>
            </a:r>
            <a:r>
              <a:rPr lang="uk-UA" sz="1400" dirty="0" smtClean="0">
                <a:latin typeface="+mj-lt"/>
              </a:rPr>
              <a:t>, с </a:t>
            </a:r>
            <a:r>
              <a:rPr lang="uk-UA" sz="1400" dirty="0" err="1" smtClean="0">
                <a:latin typeface="+mj-lt"/>
              </a:rPr>
              <a:t>боковым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подключением</a:t>
            </a:r>
            <a:r>
              <a:rPr lang="uk-UA" sz="1400" dirty="0" smtClean="0">
                <a:latin typeface="+mj-lt"/>
              </a:rPr>
              <a:t>, </a:t>
            </a:r>
            <a:r>
              <a:rPr lang="uk-UA" sz="1400" dirty="0" err="1" smtClean="0">
                <a:latin typeface="+mj-lt"/>
              </a:rPr>
              <a:t>подключение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тепло­носителя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со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стороны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приточного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воздуха</a:t>
            </a:r>
            <a:r>
              <a:rPr lang="uk-UA" sz="1400" dirty="0" smtClean="0">
                <a:latin typeface="+mj-lt"/>
              </a:rPr>
              <a:t> 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1400" b="1" dirty="0" err="1" smtClean="0">
                <a:latin typeface="+mj-lt"/>
              </a:rPr>
              <a:t>Электронагреватель</a:t>
            </a:r>
            <a:r>
              <a:rPr lang="ru-RU" sz="1400" b="1" dirty="0" smtClean="0">
                <a:latin typeface="+mj-lt"/>
              </a:rPr>
              <a:t>:</a:t>
            </a:r>
            <a:r>
              <a:rPr lang="ru-RU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нагревательный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элемент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из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огнеупорной</a:t>
            </a:r>
            <a:r>
              <a:rPr lang="uk-UA" sz="1400" dirty="0" smtClean="0">
                <a:latin typeface="+mj-lt"/>
              </a:rPr>
              <a:t> стали, для </a:t>
            </a:r>
            <a:r>
              <a:rPr lang="uk-UA" sz="1400" dirty="0" err="1" smtClean="0">
                <a:latin typeface="+mj-lt"/>
              </a:rPr>
              <a:t>низкой</a:t>
            </a:r>
            <a:r>
              <a:rPr lang="uk-UA" sz="1400" dirty="0" smtClean="0">
                <a:latin typeface="+mj-lt"/>
              </a:rPr>
              <a:t> температуры </a:t>
            </a:r>
            <a:r>
              <a:rPr lang="uk-UA" sz="1400" dirty="0" err="1" smtClean="0">
                <a:latin typeface="+mj-lt"/>
              </a:rPr>
              <a:t>поверх­ности</a:t>
            </a:r>
            <a:r>
              <a:rPr lang="uk-UA" sz="1400" dirty="0" smtClean="0">
                <a:latin typeface="+mj-lt"/>
              </a:rPr>
              <a:t>, все </a:t>
            </a:r>
            <a:r>
              <a:rPr lang="uk-UA" sz="1400" dirty="0" err="1" smtClean="0">
                <a:latin typeface="+mj-lt"/>
              </a:rPr>
              <a:t>соединения</a:t>
            </a:r>
            <a:r>
              <a:rPr lang="uk-UA" sz="1400" dirty="0" smtClean="0">
                <a:latin typeface="+mj-lt"/>
              </a:rPr>
              <a:t> на </a:t>
            </a:r>
            <a:r>
              <a:rPr lang="uk-UA" sz="1400" dirty="0" err="1" smtClean="0">
                <a:latin typeface="+mj-lt"/>
              </a:rPr>
              <a:t>клеммах</a:t>
            </a:r>
            <a:r>
              <a:rPr lang="uk-UA" sz="1400" dirty="0" smtClean="0">
                <a:latin typeface="+mj-lt"/>
              </a:rPr>
              <a:t>, </a:t>
            </a:r>
            <a:r>
              <a:rPr lang="uk-UA" sz="1400" dirty="0" err="1" smtClean="0">
                <a:latin typeface="+mj-lt"/>
              </a:rPr>
              <a:t>количество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групп</a:t>
            </a:r>
            <a:r>
              <a:rPr lang="uk-UA" sz="1400" dirty="0" smtClean="0">
                <a:latin typeface="+mj-lt"/>
              </a:rPr>
              <a:t> на </a:t>
            </a:r>
            <a:r>
              <a:rPr lang="uk-UA" sz="1400" dirty="0" err="1" smtClean="0">
                <a:latin typeface="+mj-lt"/>
              </a:rPr>
              <a:t>переключение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мощности</a:t>
            </a:r>
            <a:r>
              <a:rPr lang="uk-UA" sz="1400" dirty="0" smtClean="0">
                <a:latin typeface="+mj-lt"/>
              </a:rPr>
              <a:t> при </a:t>
            </a:r>
            <a:r>
              <a:rPr lang="uk-UA" sz="1400" dirty="0" err="1" smtClean="0">
                <a:latin typeface="+mj-lt"/>
              </a:rPr>
              <a:t>переменном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токе</a:t>
            </a:r>
            <a:r>
              <a:rPr lang="uk-UA" sz="1400" dirty="0" smtClean="0">
                <a:latin typeface="+mj-lt"/>
              </a:rPr>
              <a:t> 400 В. </a:t>
            </a:r>
          </a:p>
          <a:p>
            <a:pPr lvl="1" algn="just">
              <a:buFont typeface="Wingdings" pitchFamily="2" charset="2"/>
              <a:buChar char="v"/>
            </a:pPr>
            <a:r>
              <a:rPr lang="uk-UA" sz="1400" b="1" dirty="0" err="1" smtClean="0">
                <a:latin typeface="+mj-lt"/>
              </a:rPr>
              <a:t>Предварительный</a:t>
            </a:r>
            <a:r>
              <a:rPr lang="uk-UA" sz="1400" b="1" dirty="0" smtClean="0">
                <a:latin typeface="+mj-lt"/>
              </a:rPr>
              <a:t> </a:t>
            </a:r>
            <a:r>
              <a:rPr lang="uk-UA" sz="1400" b="1" dirty="0" err="1" smtClean="0">
                <a:latin typeface="+mj-lt"/>
              </a:rPr>
              <a:t>электронагреватель</a:t>
            </a:r>
            <a:r>
              <a:rPr lang="ru-RU" sz="1400" b="1" dirty="0" smtClean="0">
                <a:latin typeface="+mj-lt"/>
              </a:rPr>
              <a:t>: </a:t>
            </a:r>
            <a:r>
              <a:rPr lang="uk-UA" sz="1400" dirty="0" smtClean="0">
                <a:latin typeface="+mj-lt"/>
              </a:rPr>
              <a:t>для </a:t>
            </a:r>
            <a:r>
              <a:rPr lang="uk-UA" sz="1400" dirty="0" err="1" smtClean="0">
                <a:latin typeface="+mj-lt"/>
              </a:rPr>
              <a:t>предотвращения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обмерзания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противоточного</a:t>
            </a:r>
            <a:r>
              <a:rPr lang="uk-UA" sz="1400" dirty="0" smtClean="0">
                <a:latin typeface="+mj-lt"/>
              </a:rPr>
              <a:t> рекуператора, </a:t>
            </a:r>
            <a:r>
              <a:rPr lang="uk-UA" sz="1400" dirty="0" err="1" smtClean="0">
                <a:latin typeface="+mj-lt"/>
              </a:rPr>
              <a:t>наружный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воздух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нагревается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предва­рительно</a:t>
            </a:r>
            <a:r>
              <a:rPr lang="uk-UA" sz="1400" dirty="0" smtClean="0">
                <a:latin typeface="+mj-lt"/>
              </a:rPr>
              <a:t> при </a:t>
            </a:r>
            <a:r>
              <a:rPr lang="uk-UA" sz="1400" dirty="0" err="1" smtClean="0">
                <a:latin typeface="+mj-lt"/>
              </a:rPr>
              <a:t>низких</a:t>
            </a:r>
            <a:r>
              <a:rPr lang="uk-UA" sz="1400" dirty="0" smtClean="0">
                <a:latin typeface="+mj-lt"/>
              </a:rPr>
              <a:t> температурах до -2°С.</a:t>
            </a:r>
          </a:p>
          <a:p>
            <a:pPr algn="just">
              <a:buFont typeface="Arial" pitchFamily="34" charset="0"/>
              <a:buChar char="•"/>
            </a:pPr>
            <a:r>
              <a:rPr lang="uk-UA" sz="1400" b="1" dirty="0" smtClean="0">
                <a:latin typeface="+mj-lt"/>
              </a:rPr>
              <a:t>Монтаж</a:t>
            </a:r>
            <a:r>
              <a:rPr lang="ru-RU" sz="1400" b="1" dirty="0" smtClean="0">
                <a:latin typeface="+mj-lt"/>
              </a:rPr>
              <a:t>: </a:t>
            </a:r>
            <a:r>
              <a:rPr lang="uk-UA" sz="1400" dirty="0" smtClean="0">
                <a:latin typeface="+mj-lt"/>
              </a:rPr>
              <a:t>для </a:t>
            </a:r>
            <a:r>
              <a:rPr lang="uk-UA" sz="1400" dirty="0" err="1" smtClean="0">
                <a:latin typeface="+mj-lt"/>
              </a:rPr>
              <a:t>потолочного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монтажа</a:t>
            </a:r>
            <a:r>
              <a:rPr lang="uk-UA" sz="1400" dirty="0" smtClean="0">
                <a:latin typeface="+mj-lt"/>
              </a:rPr>
              <a:t>, с </a:t>
            </a:r>
            <a:r>
              <a:rPr lang="uk-UA" sz="1400" dirty="0" err="1" smtClean="0">
                <a:latin typeface="+mj-lt"/>
              </a:rPr>
              <a:t>крепёжными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элементами</a:t>
            </a:r>
            <a:r>
              <a:rPr lang="uk-UA" sz="1400" dirty="0" smtClean="0">
                <a:latin typeface="+mj-lt"/>
              </a:rPr>
              <a:t> и </a:t>
            </a:r>
            <a:r>
              <a:rPr lang="uk-UA" sz="1400" dirty="0" err="1" smtClean="0">
                <a:latin typeface="+mj-lt"/>
              </a:rPr>
              <a:t>виброизоляторами</a:t>
            </a:r>
            <a:r>
              <a:rPr lang="uk-UA" sz="1400" dirty="0" smtClean="0">
                <a:latin typeface="+mj-lt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uk-UA" sz="1400" b="1" dirty="0" err="1" smtClean="0">
                <a:latin typeface="+mj-lt"/>
              </a:rPr>
              <a:t>Регулирование</a:t>
            </a:r>
            <a:r>
              <a:rPr lang="uk-UA" sz="1400" b="1" dirty="0" smtClean="0">
                <a:latin typeface="+mj-lt"/>
              </a:rPr>
              <a:t> температуры</a:t>
            </a:r>
            <a:r>
              <a:rPr lang="ru-RU" sz="1400" b="1" dirty="0" smtClean="0">
                <a:latin typeface="+mj-lt"/>
              </a:rPr>
              <a:t>: </a:t>
            </a:r>
            <a:r>
              <a:rPr lang="ru-RU" sz="1400" b="1" dirty="0" err="1" smtClean="0">
                <a:latin typeface="+mj-lt"/>
              </a:rPr>
              <a:t>р</a:t>
            </a:r>
            <a:r>
              <a:rPr lang="uk-UA" sz="1400" dirty="0" err="1" smtClean="0">
                <a:latin typeface="+mj-lt"/>
              </a:rPr>
              <a:t>егулирование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комнатной</a:t>
            </a:r>
            <a:r>
              <a:rPr lang="uk-UA" sz="1400" dirty="0" smtClean="0">
                <a:latin typeface="+mj-lt"/>
              </a:rPr>
              <a:t> температуры (с датчиком </a:t>
            </a:r>
            <a:r>
              <a:rPr lang="uk-UA" sz="1400" dirty="0" err="1" smtClean="0">
                <a:latin typeface="+mj-lt"/>
              </a:rPr>
              <a:t>вытяжного</a:t>
            </a:r>
            <a:r>
              <a:rPr lang="uk-UA" sz="14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воздуха </a:t>
            </a:r>
            <a:r>
              <a:rPr lang="uk-UA" sz="1400" dirty="0" err="1" smtClean="0">
                <a:latin typeface="+mj-lt"/>
              </a:rPr>
              <a:t>или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воздуха</a:t>
            </a:r>
            <a:r>
              <a:rPr lang="uk-UA" sz="1400" dirty="0" smtClean="0">
                <a:latin typeface="+mj-lt"/>
              </a:rPr>
              <a:t> в </a:t>
            </a:r>
            <a:r>
              <a:rPr lang="uk-UA" sz="1400" dirty="0" err="1" smtClean="0">
                <a:latin typeface="+mj-lt"/>
              </a:rPr>
              <a:t>помещении</a:t>
            </a:r>
            <a:r>
              <a:rPr lang="uk-UA" sz="1400" dirty="0" smtClean="0">
                <a:latin typeface="+mj-lt"/>
              </a:rPr>
              <a:t>) с </a:t>
            </a:r>
            <a:r>
              <a:rPr lang="uk-UA" sz="1400" dirty="0" err="1" smtClean="0">
                <a:latin typeface="+mj-lt"/>
              </a:rPr>
              <a:t>минимальным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ограничением</a:t>
            </a:r>
            <a:r>
              <a:rPr lang="uk-UA" sz="1400" dirty="0" smtClean="0">
                <a:latin typeface="+mj-lt"/>
              </a:rPr>
              <a:t> температуры притока, блок </a:t>
            </a:r>
            <a:r>
              <a:rPr lang="uk-UA" sz="1400" dirty="0" err="1" smtClean="0">
                <a:latin typeface="+mj-lt"/>
              </a:rPr>
              <a:t>регулировки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встроен</a:t>
            </a:r>
            <a:r>
              <a:rPr lang="uk-UA" sz="1400" dirty="0" smtClean="0">
                <a:latin typeface="+mj-lt"/>
              </a:rPr>
              <a:t> в корпус установки и </a:t>
            </a:r>
            <a:r>
              <a:rPr lang="uk-UA" sz="1400" dirty="0" err="1" smtClean="0">
                <a:latin typeface="+mj-lt"/>
              </a:rPr>
              <a:t>подключён</a:t>
            </a:r>
            <a:r>
              <a:rPr lang="uk-UA" sz="1400" dirty="0" smtClean="0">
                <a:latin typeface="+mj-lt"/>
              </a:rPr>
              <a:t>. Пульт </a:t>
            </a:r>
            <a:r>
              <a:rPr lang="uk-UA" sz="1400" dirty="0" err="1" smtClean="0">
                <a:latin typeface="+mj-lt"/>
              </a:rPr>
              <a:t>дистанционного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управления</a:t>
            </a:r>
            <a:r>
              <a:rPr lang="uk-UA" sz="1400" dirty="0" smtClean="0">
                <a:latin typeface="+mj-lt"/>
              </a:rPr>
              <a:t> с 10-ти </a:t>
            </a:r>
            <a:r>
              <a:rPr lang="uk-UA" sz="1400" dirty="0" err="1" smtClean="0">
                <a:latin typeface="+mj-lt"/>
              </a:rPr>
              <a:t>метровым</a:t>
            </a:r>
            <a:r>
              <a:rPr lang="uk-UA" sz="1400" dirty="0" smtClean="0">
                <a:latin typeface="+mj-lt"/>
              </a:rPr>
              <a:t> кабелем для </a:t>
            </a:r>
            <a:r>
              <a:rPr lang="uk-UA" sz="1400" dirty="0" err="1" smtClean="0">
                <a:latin typeface="+mj-lt"/>
              </a:rPr>
              <a:t>подключения</a:t>
            </a:r>
            <a:r>
              <a:rPr lang="uk-UA" sz="1400" dirty="0" smtClean="0">
                <a:latin typeface="+mj-lt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uk-UA" sz="1400" b="1" dirty="0" smtClean="0">
                <a:latin typeface="+mj-lt"/>
              </a:rPr>
              <a:t>Привод </a:t>
            </a:r>
            <a:r>
              <a:rPr lang="uk-UA" sz="1400" b="1" dirty="0" err="1" smtClean="0">
                <a:latin typeface="+mj-lt"/>
              </a:rPr>
              <a:t>воздушных</a:t>
            </a:r>
            <a:r>
              <a:rPr lang="uk-UA" sz="1400" b="1" dirty="0" smtClean="0">
                <a:latin typeface="+mj-lt"/>
              </a:rPr>
              <a:t> </a:t>
            </a:r>
            <a:r>
              <a:rPr lang="uk-UA" sz="1400" b="1" dirty="0" err="1" smtClean="0">
                <a:latin typeface="+mj-lt"/>
              </a:rPr>
              <a:t>клапанов</a:t>
            </a:r>
            <a:r>
              <a:rPr lang="ru-RU" sz="1400" b="1" dirty="0" smtClean="0">
                <a:latin typeface="+mj-lt"/>
              </a:rPr>
              <a:t>: </a:t>
            </a:r>
            <a:r>
              <a:rPr lang="uk-UA" sz="1400" dirty="0" smtClean="0">
                <a:latin typeface="+mj-lt"/>
              </a:rPr>
              <a:t>"</a:t>
            </a:r>
            <a:r>
              <a:rPr lang="uk-UA" sz="1400" dirty="0" err="1" smtClean="0">
                <a:latin typeface="+mj-lt"/>
              </a:rPr>
              <a:t>Откр-Закр</a:t>
            </a:r>
            <a:r>
              <a:rPr lang="uk-UA" sz="1400" dirty="0" smtClean="0">
                <a:latin typeface="+mj-lt"/>
              </a:rPr>
              <a:t>" для </a:t>
            </a:r>
            <a:r>
              <a:rPr lang="uk-UA" sz="1400" dirty="0" err="1" smtClean="0">
                <a:latin typeface="+mj-lt"/>
              </a:rPr>
              <a:t>на­ружного</a:t>
            </a:r>
            <a:r>
              <a:rPr lang="uk-UA" sz="1400" dirty="0" smtClean="0">
                <a:latin typeface="+mj-lt"/>
              </a:rPr>
              <a:t> и </a:t>
            </a:r>
            <a:r>
              <a:rPr lang="uk-UA" sz="1400" dirty="0" err="1" smtClean="0">
                <a:latin typeface="+mj-lt"/>
              </a:rPr>
              <a:t>удаляемого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воздуха</a:t>
            </a:r>
            <a:r>
              <a:rPr lang="uk-UA" sz="1400" dirty="0" smtClean="0">
                <a:latin typeface="+mj-lt"/>
              </a:rPr>
              <a:t>, с </a:t>
            </a:r>
            <a:r>
              <a:rPr lang="uk-UA" sz="1400" dirty="0" err="1" smtClean="0">
                <a:latin typeface="+mj-lt"/>
              </a:rPr>
              <a:t>или</a:t>
            </a:r>
            <a:r>
              <a:rPr lang="uk-UA" sz="1400" dirty="0" smtClean="0">
                <a:latin typeface="+mj-lt"/>
              </a:rPr>
              <a:t> без пружинного </a:t>
            </a:r>
            <a:r>
              <a:rPr lang="uk-UA" sz="1400" dirty="0" err="1" smtClean="0">
                <a:latin typeface="+mj-lt"/>
              </a:rPr>
              <a:t>возврата</a:t>
            </a:r>
            <a:r>
              <a:rPr lang="uk-UA" sz="1400" dirty="0" smtClean="0">
                <a:latin typeface="+mj-lt"/>
              </a:rPr>
              <a:t> и </a:t>
            </a:r>
            <a:r>
              <a:rPr lang="uk-UA" sz="1400" dirty="0" err="1" smtClean="0">
                <a:latin typeface="+mj-lt"/>
              </a:rPr>
              <a:t>регулировки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байпаса</a:t>
            </a:r>
            <a:r>
              <a:rPr lang="uk-UA" sz="1400" dirty="0" smtClean="0">
                <a:latin typeface="+mj-lt"/>
              </a:rPr>
              <a:t> рекуператора </a:t>
            </a:r>
          </a:p>
          <a:p>
            <a:pPr algn="just">
              <a:buFont typeface="Arial" pitchFamily="34" charset="0"/>
              <a:buChar char="•"/>
            </a:pPr>
            <a:r>
              <a:rPr lang="uk-UA" sz="1400" b="1" dirty="0" smtClean="0">
                <a:latin typeface="+mj-lt"/>
              </a:rPr>
              <a:t>Датчики </a:t>
            </a:r>
            <a:r>
              <a:rPr lang="uk-UA" sz="1400" b="1" dirty="0" err="1" smtClean="0">
                <a:latin typeface="+mj-lt"/>
              </a:rPr>
              <a:t>давления</a:t>
            </a:r>
            <a:r>
              <a:rPr lang="uk-UA" sz="1400" b="1" dirty="0" smtClean="0">
                <a:latin typeface="+mj-lt"/>
              </a:rPr>
              <a:t> в </a:t>
            </a:r>
            <a:r>
              <a:rPr lang="uk-UA" sz="1400" b="1" dirty="0" err="1" smtClean="0">
                <a:latin typeface="+mj-lt"/>
              </a:rPr>
              <a:t>фильтрах</a:t>
            </a:r>
            <a:r>
              <a:rPr lang="uk-UA" sz="1400" b="1" dirty="0" smtClean="0">
                <a:latin typeface="+mj-lt"/>
              </a:rPr>
              <a:t> </a:t>
            </a:r>
            <a:endParaRPr lang="uk-UA" sz="14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1400" b="1" dirty="0" err="1" smtClean="0">
                <a:latin typeface="+mj-lt"/>
              </a:rPr>
              <a:t>Регулирующий</a:t>
            </a:r>
            <a:r>
              <a:rPr lang="uk-UA" sz="1400" b="1" dirty="0" smtClean="0">
                <a:latin typeface="+mj-lt"/>
              </a:rPr>
              <a:t> вентиль </a:t>
            </a:r>
            <a:r>
              <a:rPr lang="uk-UA" sz="1400" dirty="0" smtClean="0">
                <a:latin typeface="+mj-lt"/>
              </a:rPr>
              <a:t>с приводом для </a:t>
            </a:r>
            <a:r>
              <a:rPr lang="uk-UA" sz="1400" dirty="0" err="1" smtClean="0">
                <a:latin typeface="+mj-lt"/>
              </a:rPr>
              <a:t>регулировки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мощности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нагревателя</a:t>
            </a:r>
            <a:r>
              <a:rPr lang="uk-UA" sz="1400" dirty="0" smtClean="0">
                <a:latin typeface="+mj-lt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uk-UA" sz="1400" b="1" dirty="0" err="1" smtClean="0">
                <a:latin typeface="+mj-lt"/>
              </a:rPr>
              <a:t>Запасные</a:t>
            </a:r>
            <a:r>
              <a:rPr lang="uk-UA" sz="1400" b="1" dirty="0" smtClean="0">
                <a:latin typeface="+mj-lt"/>
              </a:rPr>
              <a:t> </a:t>
            </a:r>
            <a:r>
              <a:rPr lang="uk-UA" sz="1400" b="1" dirty="0" err="1" smtClean="0">
                <a:latin typeface="+mj-lt"/>
              </a:rPr>
              <a:t>фильтры</a:t>
            </a:r>
            <a:r>
              <a:rPr lang="ru-RU" sz="1400" b="1" dirty="0" smtClean="0">
                <a:latin typeface="+mj-lt"/>
              </a:rPr>
              <a:t>:</a:t>
            </a:r>
            <a:r>
              <a:rPr lang="ru-RU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класс</a:t>
            </a:r>
            <a:r>
              <a:rPr lang="uk-UA" sz="1400" dirty="0" smtClean="0">
                <a:latin typeface="+mj-lt"/>
              </a:rPr>
              <a:t> M5 </a:t>
            </a:r>
            <a:r>
              <a:rPr lang="uk-UA" sz="1400" dirty="0" err="1" smtClean="0">
                <a:latin typeface="+mj-lt"/>
              </a:rPr>
              <a:t>или</a:t>
            </a:r>
            <a:r>
              <a:rPr lang="uk-UA" sz="1400" dirty="0" smtClean="0">
                <a:latin typeface="+mj-lt"/>
              </a:rPr>
              <a:t> F7 </a:t>
            </a:r>
          </a:p>
          <a:p>
            <a:pPr algn="just">
              <a:buFont typeface="Arial" pitchFamily="34" charset="0"/>
              <a:buChar char="•"/>
            </a:pPr>
            <a:r>
              <a:rPr lang="uk-UA" sz="1400" b="1" dirty="0" err="1" smtClean="0">
                <a:latin typeface="+mj-lt"/>
              </a:rPr>
              <a:t>Шумоглушители</a:t>
            </a:r>
            <a:r>
              <a:rPr lang="ru-RU" sz="1400" b="1" dirty="0" smtClean="0">
                <a:latin typeface="+mj-lt"/>
              </a:rPr>
              <a:t>: </a:t>
            </a:r>
            <a:r>
              <a:rPr lang="uk-UA" sz="1400" dirty="0" smtClean="0">
                <a:latin typeface="+mj-lt"/>
              </a:rPr>
              <a:t>для </a:t>
            </a:r>
            <a:r>
              <a:rPr lang="uk-UA" sz="1400" dirty="0" err="1" smtClean="0">
                <a:latin typeface="+mj-lt"/>
              </a:rPr>
              <a:t>непосредственного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монтажа</a:t>
            </a:r>
            <a:r>
              <a:rPr lang="uk-UA" sz="1400" dirty="0" smtClean="0">
                <a:latin typeface="+mj-lt"/>
              </a:rPr>
              <a:t> на </a:t>
            </a:r>
            <a:r>
              <a:rPr lang="uk-UA" sz="1400" dirty="0" err="1" smtClean="0">
                <a:latin typeface="+mj-lt"/>
              </a:rPr>
              <a:t>всасывающей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или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напорной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стороне</a:t>
            </a:r>
            <a:r>
              <a:rPr lang="uk-UA" sz="1400" dirty="0" smtClean="0">
                <a:latin typeface="+mj-lt"/>
              </a:rPr>
              <a:t>, с </a:t>
            </a:r>
            <a:r>
              <a:rPr lang="uk-UA" sz="1400" dirty="0" err="1" smtClean="0">
                <a:latin typeface="+mj-lt"/>
              </a:rPr>
              <a:t>износостойкой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err="1" smtClean="0">
                <a:latin typeface="+mj-lt"/>
              </a:rPr>
              <a:t>поверхностью</a:t>
            </a:r>
            <a:r>
              <a:rPr lang="uk-UA" sz="1400" dirty="0" smtClean="0">
                <a:latin typeface="+mj-lt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uk-UA" sz="1400" dirty="0">
              <a:latin typeface="+mj-lt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7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1685908" cy="500066"/>
          </a:xfrm>
        </p:spPr>
        <p:txBody>
          <a:bodyPr/>
          <a:lstStyle/>
          <a:p>
            <a:pPr defTabSz="914400" eaLnBrk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93637"/>
            <a:ext cx="9144000" cy="46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74" name="AutoShape 14"/>
          <p:cNvSpPr>
            <a:spLocks/>
          </p:cNvSpPr>
          <p:nvPr/>
        </p:nvSpPr>
        <p:spPr bwMode="auto">
          <a:xfrm>
            <a:off x="3767138" y="2184400"/>
            <a:ext cx="287337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uk-UA"/>
          </a:p>
        </p:txBody>
      </p:sp>
      <p:sp>
        <p:nvSpPr>
          <p:cNvPr id="7175" name="AutoShape 15"/>
          <p:cNvSpPr>
            <a:spLocks/>
          </p:cNvSpPr>
          <p:nvPr/>
        </p:nvSpPr>
        <p:spPr bwMode="auto">
          <a:xfrm>
            <a:off x="3754438" y="3802063"/>
            <a:ext cx="287337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uk-UA"/>
          </a:p>
        </p:txBody>
      </p:sp>
      <p:sp>
        <p:nvSpPr>
          <p:cNvPr id="7176" name="AutoShape 16"/>
          <p:cNvSpPr>
            <a:spLocks/>
          </p:cNvSpPr>
          <p:nvPr/>
        </p:nvSpPr>
        <p:spPr bwMode="auto">
          <a:xfrm>
            <a:off x="8401050" y="2179638"/>
            <a:ext cx="287338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uk-UA"/>
          </a:p>
        </p:txBody>
      </p:sp>
      <p:pic>
        <p:nvPicPr>
          <p:cNvPr id="15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6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97217"/>
            <a:ext cx="8151019" cy="62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198" name="AutoShape 14"/>
          <p:cNvSpPr>
            <a:spLocks/>
          </p:cNvSpPr>
          <p:nvPr/>
        </p:nvSpPr>
        <p:spPr bwMode="auto">
          <a:xfrm>
            <a:off x="3767138" y="2184400"/>
            <a:ext cx="287337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uk-UA"/>
          </a:p>
        </p:txBody>
      </p:sp>
      <p:sp>
        <p:nvSpPr>
          <p:cNvPr id="13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14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186766" cy="500066"/>
          </a:xfrm>
        </p:spPr>
        <p:txBody>
          <a:bodyPr/>
          <a:lstStyle/>
          <a:p>
            <a:pPr defTabSz="914400" eaLnBrk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r>
              <a:rPr lang="ru-RU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_Характеристики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вентиляторов</a:t>
            </a:r>
            <a:endParaRPr lang="uk-UA" sz="3200" dirty="0" smtClean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88011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222" name="AutoShape 14"/>
          <p:cNvSpPr>
            <a:spLocks/>
          </p:cNvSpPr>
          <p:nvPr/>
        </p:nvSpPr>
        <p:spPr bwMode="auto">
          <a:xfrm>
            <a:off x="3767138" y="2184400"/>
            <a:ext cx="287337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uk-UA"/>
          </a:p>
        </p:txBody>
      </p:sp>
      <p:pic>
        <p:nvPicPr>
          <p:cNvPr id="15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6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186766" cy="500066"/>
          </a:xfrm>
        </p:spPr>
        <p:txBody>
          <a:bodyPr/>
          <a:lstStyle/>
          <a:p>
            <a:pPr defTabSz="914400" eaLnBrk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r>
              <a:rPr lang="ru-RU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_Характеристики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вентиляторов</a:t>
            </a:r>
            <a:endParaRPr lang="uk-UA" sz="3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86963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246" name="AutoShape 14"/>
          <p:cNvSpPr>
            <a:spLocks/>
          </p:cNvSpPr>
          <p:nvPr/>
        </p:nvSpPr>
        <p:spPr bwMode="auto">
          <a:xfrm>
            <a:off x="3767138" y="2184400"/>
            <a:ext cx="287337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uk-UA"/>
          </a:p>
        </p:txBody>
      </p:sp>
      <p:sp>
        <p:nvSpPr>
          <p:cNvPr id="12" name="AutoShape 2"/>
          <p:cNvSpPr>
            <a:spLocks/>
          </p:cNvSpPr>
          <p:nvPr/>
        </p:nvSpPr>
        <p:spPr bwMode="auto">
          <a:xfrm>
            <a:off x="107950" y="44450"/>
            <a:ext cx="748823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defTabSz="914400">
              <a:defRPr/>
            </a:pP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FRIVENT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Плоские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установки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13" name="Picture 3" descr="FRIVEN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008063" cy="428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8186766" cy="500066"/>
          </a:xfrm>
        </p:spPr>
        <p:txBody>
          <a:bodyPr/>
          <a:lstStyle/>
          <a:p>
            <a:pPr defTabSz="914400" eaLnBrk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FGT</a:t>
            </a:r>
            <a:r>
              <a:rPr lang="ru-RU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_Характеристики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вентиляторов</a:t>
            </a:r>
            <a:endParaRPr lang="uk-UA" sz="3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43182"/>
            <a:ext cx="88487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ACB4B4"/>
      </a:accent3>
      <a:accent4>
        <a:srgbClr val="492625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817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2_Тема Office</vt:lpstr>
      <vt:lpstr> Приточно-вытяжные компактные установки FGT </vt:lpstr>
      <vt:lpstr>FGT</vt:lpstr>
      <vt:lpstr>FGT</vt:lpstr>
      <vt:lpstr>FGT</vt:lpstr>
      <vt:lpstr>FGT</vt:lpstr>
      <vt:lpstr>Слайд 6</vt:lpstr>
      <vt:lpstr>FGT_Характеристики вентиляторов</vt:lpstr>
      <vt:lpstr>FGT_Характеристики вентиляторов</vt:lpstr>
      <vt:lpstr>FGT_Характеристики вентиляторов</vt:lpstr>
      <vt:lpstr>FGT_Монтаж установки</vt:lpstr>
      <vt:lpstr>FGT_Регулирование температуры</vt:lpstr>
      <vt:lpstr>FGT_Подбор и расчёт</vt:lpstr>
      <vt:lpstr>FGT_Возможности: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FRIVENT CompactLine/CompactLine-Optima</dc:title>
  <dc:creator>Igor</dc:creator>
  <cp:lastModifiedBy>Igor</cp:lastModifiedBy>
  <cp:revision>108</cp:revision>
  <dcterms:modified xsi:type="dcterms:W3CDTF">2015-07-13T12:24:54Z</dcterms:modified>
</cp:coreProperties>
</file>